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6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62DB340D-F10D-451F-8792-7C3F2FFA49D8}" type="datetimeFigureOut">
              <a:rPr lang="en-US" smtClean="0"/>
              <a:t>1/9/2018</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EA3B8F96-B572-430F-BBB6-66329E364FA2}" type="slidenum">
              <a:rPr lang="en-US" smtClean="0"/>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2DB340D-F10D-451F-8792-7C3F2FFA49D8}"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B8F96-B572-430F-BBB6-66329E364FA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2DB340D-F10D-451F-8792-7C3F2FFA49D8}"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B8F96-B572-430F-BBB6-66329E364FA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2DB340D-F10D-451F-8792-7C3F2FFA49D8}"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B8F96-B572-430F-BBB6-66329E364FA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2DB340D-F10D-451F-8792-7C3F2FFA49D8}"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EA3B8F96-B572-430F-BBB6-66329E364FA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2DB340D-F10D-451F-8792-7C3F2FFA49D8}"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3B8F96-B572-430F-BBB6-66329E364FA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2DB340D-F10D-451F-8792-7C3F2FFA49D8}" type="datetimeFigureOut">
              <a:rPr lang="en-US" smtClean="0"/>
              <a:t>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3B8F96-B572-430F-BBB6-66329E364FA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2DB340D-F10D-451F-8792-7C3F2FFA49D8}" type="datetimeFigureOut">
              <a:rPr lang="en-US" smtClean="0"/>
              <a:t>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3B8F96-B572-430F-BBB6-66329E364FA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B340D-F10D-451F-8792-7C3F2FFA49D8}" type="datetimeFigureOut">
              <a:rPr lang="en-US" smtClean="0"/>
              <a:t>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3B8F96-B572-430F-BBB6-66329E364FA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2DB340D-F10D-451F-8792-7C3F2FFA49D8}"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3B8F96-B572-430F-BBB6-66329E364FA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2DB340D-F10D-451F-8792-7C3F2FFA49D8}"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3B8F96-B572-430F-BBB6-66329E364FA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62DB340D-F10D-451F-8792-7C3F2FFA49D8}" type="datetimeFigureOut">
              <a:rPr lang="en-US" smtClean="0"/>
              <a:t>1/9/2018</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EA3B8F96-B572-430F-BBB6-66329E364FA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www.amazon.in/s/277-4669198-3764508?_encoding=UTF8&amp;field-author=Davinder%20Singh%20Minhas&amp;search-alias=stripbooks" TargetMode="External"/><Relationship Id="rId3" Type="http://schemas.openxmlformats.org/officeDocument/2006/relationships/hyperlink" Target="http://www.amazon.com/Learning-MySQL-JavaScript-HTML5-Step/dp/1491949465/ref=zg_bs_295223_3" TargetMode="External"/><Relationship Id="rId7" Type="http://schemas.openxmlformats.org/officeDocument/2006/relationships/hyperlink" Target="http://www.goodreads.com/author/show/93498.S_Sudarshan" TargetMode="External"/><Relationship Id="rId2" Type="http://schemas.openxmlformats.org/officeDocument/2006/relationships/hyperlink" Target="http://www.amazon.com/PHP-MySQL-Development-Luke-Welling-ebook/dp/B00LO20PFI/ref=zg_bs_295223_1" TargetMode="External"/><Relationship Id="rId1" Type="http://schemas.openxmlformats.org/officeDocument/2006/relationships/slideLayout" Target="../slideLayouts/slideLayout2.xml"/><Relationship Id="rId6" Type="http://schemas.openxmlformats.org/officeDocument/2006/relationships/hyperlink" Target="http://www.goodreads.com/author/show/93497.Henry_F_Korth" TargetMode="External"/><Relationship Id="rId5" Type="http://schemas.openxmlformats.org/officeDocument/2006/relationships/hyperlink" Target="http://www.goodreads.com/author/show/47996.Abraham_Silberschatz" TargetMode="External"/><Relationship Id="rId4" Type="http://schemas.openxmlformats.org/officeDocument/2006/relationships/hyperlink" Target="http://www.amazon.com/PHP-MySQL-Beginners-Mark-Lassoff/dp/0990402010/ref=zg_bs_295223_4" TargetMode="External"/><Relationship Id="rId9" Type="http://schemas.openxmlformats.org/officeDocument/2006/relationships/hyperlink" Target="http://www.flipkart.com/author/jon-ducket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AUTOMATION OF TRAVEL AGENCY</a:t>
            </a:r>
            <a:endParaRPr lang="en-US" dirty="0">
              <a:solidFill>
                <a:schemeClr val="bg1"/>
              </a:solidFill>
            </a:endParaRPr>
          </a:p>
        </p:txBody>
      </p:sp>
      <p:sp>
        <p:nvSpPr>
          <p:cNvPr id="3" name="Subtitle 2"/>
          <p:cNvSpPr>
            <a:spLocks noGrp="1"/>
          </p:cNvSpPr>
          <p:nvPr>
            <p:ph type="subTitle" idx="1"/>
          </p:nvPr>
        </p:nvSpPr>
        <p:spPr/>
        <p:txBody>
          <a:bodyPr>
            <a:normAutofit/>
          </a:bodyPr>
          <a:lstStyle/>
          <a:p>
            <a:r>
              <a:rPr lang="en-US" dirty="0" smtClean="0"/>
              <a:t>By, SAURABH RAJ, ALAMGIR ALAM, ANUJ DEEP &amp; ARITRA DATTA</a:t>
            </a:r>
            <a:endParaRPr lang="en-US" dirty="0"/>
          </a:p>
        </p:txBody>
      </p:sp>
    </p:spTree>
    <p:extLst>
      <p:ext uri="{BB962C8B-B14F-4D97-AF65-F5344CB8AC3E}">
        <p14:creationId xmlns:p14="http://schemas.microsoft.com/office/powerpoint/2010/main" val="1370599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Contact Us</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82549"/>
            <a:ext cx="8229600" cy="248465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267201"/>
            <a:ext cx="8229600" cy="2057399"/>
          </a:xfrm>
          <a:prstGeom prst="rect">
            <a:avLst/>
          </a:prstGeom>
        </p:spPr>
      </p:pic>
    </p:spTree>
    <p:extLst>
      <p:ext uri="{BB962C8B-B14F-4D97-AF65-F5344CB8AC3E}">
        <p14:creationId xmlns:p14="http://schemas.microsoft.com/office/powerpoint/2010/main" val="57664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Booking</a:t>
            </a:r>
            <a:endParaRPr lang="en-US" dirty="0">
              <a:solidFill>
                <a:schemeClr val="bg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657599"/>
            <a:ext cx="8077200" cy="2610311"/>
          </a:xfrm>
        </p:spPr>
      </p:pic>
      <p:pic>
        <p:nvPicPr>
          <p:cNvPr id="9" name="Picture 8"/>
          <p:cNvPicPr/>
          <p:nvPr/>
        </p:nvPicPr>
        <p:blipFill>
          <a:blip r:embed="rId3"/>
          <a:stretch>
            <a:fillRect/>
          </a:stretch>
        </p:blipFill>
        <p:spPr>
          <a:xfrm>
            <a:off x="457200" y="1295400"/>
            <a:ext cx="8077200" cy="2394857"/>
          </a:xfrm>
          <a:prstGeom prst="rect">
            <a:avLst/>
          </a:prstGeom>
        </p:spPr>
      </p:pic>
    </p:spTree>
    <p:extLst>
      <p:ext uri="{BB962C8B-B14F-4D97-AF65-F5344CB8AC3E}">
        <p14:creationId xmlns:p14="http://schemas.microsoft.com/office/powerpoint/2010/main" val="3402380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Admin Login</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1649090"/>
            <a:ext cx="6019800" cy="4610744"/>
          </a:xfrm>
        </p:spPr>
      </p:pic>
    </p:spTree>
    <p:extLst>
      <p:ext uri="{BB962C8B-B14F-4D97-AF65-F5344CB8AC3E}">
        <p14:creationId xmlns:p14="http://schemas.microsoft.com/office/powerpoint/2010/main" val="32482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Admin Dashboard</a:t>
            </a:r>
            <a:endParaRPr lang="en-US" dirty="0">
              <a:solidFill>
                <a:schemeClr val="bg1"/>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641013"/>
            <a:ext cx="7924800" cy="2397587"/>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038601"/>
            <a:ext cx="7924800" cy="2133599"/>
          </a:xfrm>
          <a:prstGeom prst="rect">
            <a:avLst/>
          </a:prstGeom>
        </p:spPr>
      </p:pic>
    </p:spTree>
    <p:extLst>
      <p:ext uri="{BB962C8B-B14F-4D97-AF65-F5344CB8AC3E}">
        <p14:creationId xmlns:p14="http://schemas.microsoft.com/office/powerpoint/2010/main" val="1132235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User Management</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641013"/>
            <a:ext cx="8077200" cy="4626898"/>
          </a:xfrm>
        </p:spPr>
      </p:pic>
    </p:spTree>
    <p:extLst>
      <p:ext uri="{BB962C8B-B14F-4D97-AF65-F5344CB8AC3E}">
        <p14:creationId xmlns:p14="http://schemas.microsoft.com/office/powerpoint/2010/main" val="1115072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Vehicle Management</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46160"/>
            <a:ext cx="8229600" cy="4616604"/>
          </a:xfrm>
        </p:spPr>
      </p:pic>
    </p:spTree>
    <p:extLst>
      <p:ext uri="{BB962C8B-B14F-4D97-AF65-F5344CB8AC3E}">
        <p14:creationId xmlns:p14="http://schemas.microsoft.com/office/powerpoint/2010/main" val="2415220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Driver Management</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41374"/>
            <a:ext cx="8229600" cy="4426176"/>
          </a:xfrm>
        </p:spPr>
      </p:pic>
    </p:spTree>
    <p:extLst>
      <p:ext uri="{BB962C8B-B14F-4D97-AF65-F5344CB8AC3E}">
        <p14:creationId xmlns:p14="http://schemas.microsoft.com/office/powerpoint/2010/main" val="2051696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Route Management</a:t>
            </a:r>
            <a:endParaRPr lang="en-US" dirty="0">
              <a:solidFill>
                <a:schemeClr val="bg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41013"/>
            <a:ext cx="8229600" cy="4626898"/>
          </a:xfrm>
        </p:spPr>
      </p:pic>
    </p:spTree>
    <p:extLst>
      <p:ext uri="{BB962C8B-B14F-4D97-AF65-F5344CB8AC3E}">
        <p14:creationId xmlns:p14="http://schemas.microsoft.com/office/powerpoint/2010/main" val="902357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Log out</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76400"/>
            <a:ext cx="8229600" cy="4038600"/>
          </a:xfrm>
        </p:spPr>
      </p:pic>
    </p:spTree>
    <p:extLst>
      <p:ext uri="{BB962C8B-B14F-4D97-AF65-F5344CB8AC3E}">
        <p14:creationId xmlns:p14="http://schemas.microsoft.com/office/powerpoint/2010/main" val="1978842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After Log out</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4627" y="1963459"/>
            <a:ext cx="5334745" cy="3982006"/>
          </a:xfrm>
        </p:spPr>
      </p:pic>
    </p:spTree>
    <p:extLst>
      <p:ext uri="{BB962C8B-B14F-4D97-AF65-F5344CB8AC3E}">
        <p14:creationId xmlns:p14="http://schemas.microsoft.com/office/powerpoint/2010/main" val="136291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85000"/>
                    <a:lumOff val="15000"/>
                  </a:schemeClr>
                </a:solidFill>
              </a:rPr>
              <a:t>ABSTRACT</a:t>
            </a:r>
            <a:endParaRPr lang="en-US" dirty="0">
              <a:solidFill>
                <a:schemeClr val="bg1">
                  <a:lumMod val="85000"/>
                  <a:lumOff val="15000"/>
                </a:schemeClr>
              </a:solidFill>
            </a:endParaRPr>
          </a:p>
        </p:txBody>
      </p:sp>
      <p:sp>
        <p:nvSpPr>
          <p:cNvPr id="3" name="Content Placeholder 2"/>
          <p:cNvSpPr>
            <a:spLocks noGrp="1"/>
          </p:cNvSpPr>
          <p:nvPr>
            <p:ph idx="1"/>
          </p:nvPr>
        </p:nvSpPr>
        <p:spPr/>
        <p:txBody>
          <a:bodyPr/>
          <a:lstStyle/>
          <a:p>
            <a:pPr marL="0" indent="0" algn="just">
              <a:buNone/>
            </a:pPr>
            <a:endParaRPr lang="en-US" dirty="0" smtClean="0">
              <a:solidFill>
                <a:schemeClr val="bg2">
                  <a:lumMod val="20000"/>
                  <a:lumOff val="80000"/>
                </a:schemeClr>
              </a:solidFill>
            </a:endParaRPr>
          </a:p>
          <a:p>
            <a:pPr marL="0" indent="0" algn="just">
              <a:buNone/>
            </a:pPr>
            <a:endParaRPr lang="en-US" dirty="0">
              <a:solidFill>
                <a:schemeClr val="bg2">
                  <a:lumMod val="20000"/>
                  <a:lumOff val="80000"/>
                </a:schemeClr>
              </a:solidFill>
            </a:endParaRPr>
          </a:p>
          <a:p>
            <a:pPr marL="0" indent="0" algn="just">
              <a:buNone/>
            </a:pPr>
            <a:r>
              <a:rPr lang="en-US" dirty="0" smtClean="0">
                <a:solidFill>
                  <a:schemeClr val="bg2">
                    <a:lumMod val="20000"/>
                    <a:lumOff val="80000"/>
                  </a:schemeClr>
                </a:solidFill>
              </a:rPr>
              <a:t>The </a:t>
            </a:r>
            <a:r>
              <a:rPr lang="en-US" dirty="0">
                <a:solidFill>
                  <a:schemeClr val="bg2">
                    <a:lumMod val="20000"/>
                    <a:lumOff val="80000"/>
                  </a:schemeClr>
                </a:solidFill>
              </a:rPr>
              <a:t>project Automation of Travel Agency helps all the citizens to book a cab easily through Internet at any time. The booking mechanism is fairly easy as the system becomes computerized.</a:t>
            </a:r>
          </a:p>
          <a:p>
            <a:pPr marL="0" indent="0">
              <a:buNone/>
            </a:pPr>
            <a:endParaRPr lang="en-US" dirty="0"/>
          </a:p>
        </p:txBody>
      </p:sp>
    </p:spTree>
    <p:extLst>
      <p:ext uri="{BB962C8B-B14F-4D97-AF65-F5344CB8AC3E}">
        <p14:creationId xmlns:p14="http://schemas.microsoft.com/office/powerpoint/2010/main" val="1640488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effectLst/>
              </a:rPr>
              <a:t>Bibliography</a:t>
            </a:r>
            <a:endParaRPr lang="en-US" dirty="0">
              <a:solidFill>
                <a:schemeClr val="bg1"/>
              </a:solidFill>
            </a:endParaRPr>
          </a:p>
        </p:txBody>
      </p:sp>
      <p:sp>
        <p:nvSpPr>
          <p:cNvPr id="3" name="Content Placeholder 2"/>
          <p:cNvSpPr>
            <a:spLocks noGrp="1"/>
          </p:cNvSpPr>
          <p:nvPr>
            <p:ph idx="1"/>
          </p:nvPr>
        </p:nvSpPr>
        <p:spPr/>
        <p:txBody>
          <a:bodyPr>
            <a:normAutofit fontScale="70000" lnSpcReduction="20000"/>
          </a:bodyPr>
          <a:lstStyle/>
          <a:p>
            <a:pPr lvl="0" algn="just"/>
            <a:r>
              <a:rPr lang="en-US" dirty="0"/>
              <a:t>Roger S. Pressman. Software Engineering: A </a:t>
            </a:r>
            <a:r>
              <a:rPr lang="en-US" dirty="0" err="1"/>
              <a:t>Practioner's</a:t>
            </a:r>
            <a:r>
              <a:rPr lang="en-US" dirty="0"/>
              <a:t> Approach (Sixth Edition, International Edition). McGraw-Hill, 2005.</a:t>
            </a:r>
          </a:p>
          <a:p>
            <a:pPr lvl="0" algn="just"/>
            <a:r>
              <a:rPr lang="en-US" dirty="0"/>
              <a:t>Ian </a:t>
            </a:r>
            <a:r>
              <a:rPr lang="en-US" dirty="0" err="1"/>
              <a:t>Sommerville</a:t>
            </a:r>
            <a:r>
              <a:rPr lang="en-US" dirty="0"/>
              <a:t>. Software Engineering (Seventh Edition). Addison-Wesley, 2004.</a:t>
            </a:r>
          </a:p>
          <a:p>
            <a:pPr lvl="0" algn="just"/>
            <a:r>
              <a:rPr lang="en-US" dirty="0"/>
              <a:t>Frederick P. Brooks. The Mythical Man-Month: Essays on Software Engineering, Anniversary Edition. Addison-Wesley Pub Co; 1st edition (August 2, 1995).</a:t>
            </a:r>
          </a:p>
          <a:p>
            <a:pPr lvl="0" algn="just"/>
            <a:r>
              <a:rPr lang="en-US" dirty="0">
                <a:hlinkClick r:id="rId2"/>
              </a:rPr>
              <a:t>PHP and MySQL Web Development</a:t>
            </a:r>
            <a:r>
              <a:rPr lang="en-US" dirty="0"/>
              <a:t>    by Luke Welling</a:t>
            </a:r>
          </a:p>
          <a:p>
            <a:pPr lvl="0" algn="just"/>
            <a:r>
              <a:rPr lang="en-US" dirty="0">
                <a:hlinkClick r:id="rId3"/>
              </a:rPr>
              <a:t>Learning PHP, MySQL, JavaScript, CSS...</a:t>
            </a:r>
            <a:r>
              <a:rPr lang="en-US" dirty="0"/>
              <a:t>    by Robin Nixon</a:t>
            </a:r>
          </a:p>
          <a:p>
            <a:pPr lvl="0" algn="just"/>
            <a:r>
              <a:rPr lang="en-US" dirty="0">
                <a:hlinkClick r:id="rId4"/>
              </a:rPr>
              <a:t>PHP and MySQL for Beginners</a:t>
            </a:r>
            <a:r>
              <a:rPr lang="en-US" dirty="0"/>
              <a:t>  by Mark A </a:t>
            </a:r>
            <a:r>
              <a:rPr lang="en-US" dirty="0" err="1"/>
              <a:t>Lassoff</a:t>
            </a:r>
            <a:endParaRPr lang="en-US" dirty="0"/>
          </a:p>
          <a:p>
            <a:pPr lvl="0" algn="just"/>
            <a:r>
              <a:rPr lang="en-US" dirty="0"/>
              <a:t>Database System Concepts by </a:t>
            </a:r>
            <a:r>
              <a:rPr lang="en-US" u="sng" dirty="0">
                <a:hlinkClick r:id="rId5"/>
              </a:rPr>
              <a:t>Abraham </a:t>
            </a:r>
            <a:r>
              <a:rPr lang="en-US" u="sng" dirty="0" err="1">
                <a:hlinkClick r:id="rId5"/>
              </a:rPr>
              <a:t>Silberschatz</a:t>
            </a:r>
            <a:r>
              <a:rPr lang="en-US" dirty="0"/>
              <a:t>, </a:t>
            </a:r>
            <a:r>
              <a:rPr lang="en-US" u="sng" dirty="0">
                <a:hlinkClick r:id="rId6"/>
              </a:rPr>
              <a:t>Henry F. </a:t>
            </a:r>
            <a:r>
              <a:rPr lang="en-US" u="sng" dirty="0" err="1">
                <a:hlinkClick r:id="rId6"/>
              </a:rPr>
              <a:t>Korth</a:t>
            </a:r>
            <a:r>
              <a:rPr lang="en-US" dirty="0"/>
              <a:t>, </a:t>
            </a:r>
            <a:r>
              <a:rPr lang="en-US" u="sng" dirty="0">
                <a:hlinkClick r:id="rId7"/>
              </a:rPr>
              <a:t>S. </a:t>
            </a:r>
            <a:r>
              <a:rPr lang="en-US" u="sng" dirty="0" err="1">
                <a:hlinkClick r:id="rId7"/>
              </a:rPr>
              <a:t>Sudarshan</a:t>
            </a:r>
            <a:r>
              <a:rPr lang="en-US" dirty="0"/>
              <a:t> </a:t>
            </a:r>
          </a:p>
          <a:p>
            <a:pPr lvl="0" algn="just"/>
            <a:r>
              <a:rPr lang="en-US" dirty="0"/>
              <a:t>Database System, written by Connolly &amp; </a:t>
            </a:r>
            <a:r>
              <a:rPr lang="en-US" dirty="0" err="1"/>
              <a:t>Begg</a:t>
            </a:r>
            <a:endParaRPr lang="en-US" dirty="0"/>
          </a:p>
          <a:p>
            <a:pPr lvl="0" algn="just"/>
            <a:r>
              <a:rPr lang="en-US" dirty="0"/>
              <a:t>HTML BY </a:t>
            </a:r>
            <a:r>
              <a:rPr lang="en-US" u="sng" dirty="0" err="1">
                <a:hlinkClick r:id="rId8"/>
              </a:rPr>
              <a:t>Davinder</a:t>
            </a:r>
            <a:r>
              <a:rPr lang="en-US" u="sng" dirty="0">
                <a:hlinkClick r:id="rId8"/>
              </a:rPr>
              <a:t> Singh </a:t>
            </a:r>
            <a:r>
              <a:rPr lang="en-US" u="sng" dirty="0" err="1">
                <a:hlinkClick r:id="rId8"/>
              </a:rPr>
              <a:t>Minhas</a:t>
            </a:r>
            <a:endParaRPr lang="en-US" dirty="0"/>
          </a:p>
          <a:p>
            <a:pPr lvl="0" algn="just"/>
            <a:r>
              <a:rPr lang="en-US" dirty="0"/>
              <a:t>HTML and CSS: Design and Build Websites,  Author: </a:t>
            </a:r>
            <a:r>
              <a:rPr lang="en-US" u="sng" dirty="0">
                <a:hlinkClick r:id="rId9"/>
              </a:rPr>
              <a:t>Jon </a:t>
            </a:r>
            <a:r>
              <a:rPr lang="en-US" u="sng" dirty="0" err="1">
                <a:hlinkClick r:id="rId9"/>
              </a:rPr>
              <a:t>Duckett</a:t>
            </a:r>
            <a:endParaRPr lang="en-US" dirty="0"/>
          </a:p>
          <a:p>
            <a:pPr marL="137160" indent="0">
              <a:buNone/>
            </a:pPr>
            <a:endParaRPr lang="en-US" dirty="0"/>
          </a:p>
        </p:txBody>
      </p:sp>
    </p:spTree>
    <p:extLst>
      <p:ext uri="{BB962C8B-B14F-4D97-AF65-F5344CB8AC3E}">
        <p14:creationId xmlns:p14="http://schemas.microsoft.com/office/powerpoint/2010/main" val="1397788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12838"/>
          </a:xfrm>
        </p:spPr>
        <p:txBody>
          <a:bodyPr>
            <a:normAutofit fontScale="90000"/>
          </a:bodyPr>
          <a:lstStyle/>
          <a:p>
            <a:pPr lvl="0"/>
            <a:r>
              <a:rPr lang="en-US" dirty="0" smtClean="0">
                <a:solidFill>
                  <a:schemeClr val="bg1"/>
                </a:solidFill>
                <a:effectLst/>
              </a:rPr>
              <a:t/>
            </a:r>
            <a:br>
              <a:rPr lang="en-US" dirty="0" smtClean="0">
                <a:solidFill>
                  <a:schemeClr val="bg1"/>
                </a:solidFill>
                <a:effectLst/>
              </a:rPr>
            </a:br>
            <a:r>
              <a:rPr lang="en-US" dirty="0" smtClean="0">
                <a:solidFill>
                  <a:schemeClr val="bg1"/>
                </a:solidFill>
                <a:effectLst/>
              </a:rPr>
              <a:t>Introduction </a:t>
            </a:r>
            <a:r>
              <a:rPr lang="en-US" dirty="0">
                <a:solidFill>
                  <a:schemeClr val="bg1"/>
                </a:solidFill>
                <a:effectLst/>
              </a:rPr>
              <a:t>and Objectives of the Project</a:t>
            </a:r>
            <a:r>
              <a:rPr lang="en-US" dirty="0">
                <a:effectLst/>
              </a:rPr>
              <a:t/>
            </a:r>
            <a:br>
              <a:rPr lang="en-US" dirty="0">
                <a:effectLst/>
              </a:rPr>
            </a:br>
            <a:endParaRPr lang="en-US" dirty="0"/>
          </a:p>
        </p:txBody>
      </p:sp>
      <p:sp>
        <p:nvSpPr>
          <p:cNvPr id="3" name="Content Placeholder 2"/>
          <p:cNvSpPr>
            <a:spLocks noGrp="1"/>
          </p:cNvSpPr>
          <p:nvPr>
            <p:ph idx="1"/>
          </p:nvPr>
        </p:nvSpPr>
        <p:spPr/>
        <p:txBody>
          <a:bodyPr>
            <a:normAutofit fontScale="55000" lnSpcReduction="20000"/>
          </a:bodyPr>
          <a:lstStyle/>
          <a:p>
            <a:pPr lvl="1"/>
            <a:r>
              <a:rPr lang="en-US" b="1" dirty="0"/>
              <a:t>Relevance of the Topic</a:t>
            </a:r>
            <a:endParaRPr lang="en-US" dirty="0"/>
          </a:p>
          <a:p>
            <a:pPr marL="137160" indent="0">
              <a:buNone/>
            </a:pPr>
            <a:r>
              <a:rPr lang="en-US" dirty="0"/>
              <a:t>The project is very much relevant in today’s world. Customers can very easily </a:t>
            </a:r>
            <a:r>
              <a:rPr lang="en-US" dirty="0" smtClean="0"/>
              <a:t> </a:t>
            </a:r>
            <a:r>
              <a:rPr lang="en-US" dirty="0"/>
              <a:t>book </a:t>
            </a:r>
            <a:r>
              <a:rPr lang="en-US" dirty="0" smtClean="0"/>
              <a:t>a cab/ride </a:t>
            </a:r>
            <a:r>
              <a:rPr lang="en-US" dirty="0"/>
              <a:t>through the web portal.</a:t>
            </a:r>
          </a:p>
          <a:p>
            <a:pPr marL="137160" indent="0">
              <a:buNone/>
            </a:pPr>
            <a:r>
              <a:rPr lang="en-US" b="1" dirty="0"/>
              <a:t> </a:t>
            </a:r>
            <a:endParaRPr lang="en-US" dirty="0"/>
          </a:p>
          <a:p>
            <a:pPr lvl="1"/>
            <a:r>
              <a:rPr lang="en-US" b="1" dirty="0"/>
              <a:t>Problem Definition</a:t>
            </a:r>
            <a:endParaRPr lang="en-US" dirty="0"/>
          </a:p>
          <a:p>
            <a:pPr marL="137160" indent="0">
              <a:buNone/>
            </a:pPr>
            <a:r>
              <a:rPr lang="en-US" dirty="0"/>
              <a:t>The project Automation of Travel Agencies surely going to make booking a </a:t>
            </a:r>
            <a:r>
              <a:rPr lang="en-US" dirty="0" smtClean="0"/>
              <a:t>cab/ride a lot easier. Users can now book a cab from the comforts of their  </a:t>
            </a:r>
            <a:r>
              <a:rPr lang="en-US" dirty="0"/>
              <a:t>home</a:t>
            </a:r>
            <a:r>
              <a:rPr lang="en-US" dirty="0" smtClean="0"/>
              <a:t>.</a:t>
            </a:r>
          </a:p>
          <a:p>
            <a:pPr marL="137160" indent="0">
              <a:buNone/>
            </a:pPr>
            <a:r>
              <a:rPr lang="en-US" dirty="0"/>
              <a:t> </a:t>
            </a:r>
          </a:p>
          <a:p>
            <a:pPr lvl="1"/>
            <a:r>
              <a:rPr lang="en-US" b="1" dirty="0"/>
              <a:t>Project Objective</a:t>
            </a:r>
            <a:endParaRPr lang="en-US" dirty="0"/>
          </a:p>
          <a:p>
            <a:pPr marL="137160" lvl="0" indent="0" algn="just">
              <a:buNone/>
            </a:pPr>
            <a:r>
              <a:rPr lang="en-US" dirty="0"/>
              <a:t>To provide online booking </a:t>
            </a:r>
            <a:r>
              <a:rPr lang="en-US" dirty="0" smtClean="0"/>
              <a:t>facilities Support </a:t>
            </a:r>
            <a:r>
              <a:rPr lang="en-US" dirty="0"/>
              <a:t>services in an integrated fashion so as to provide a simple and hassle free booking platform. </a:t>
            </a:r>
            <a:r>
              <a:rPr lang="en-US" dirty="0" smtClean="0"/>
              <a:t>The </a:t>
            </a:r>
            <a:r>
              <a:rPr lang="en-US" dirty="0"/>
              <a:t>system interacts to the users (customer, admin) by means of some front-end </a:t>
            </a:r>
            <a:r>
              <a:rPr lang="en-US" b="1" dirty="0"/>
              <a:t>form</a:t>
            </a:r>
            <a:r>
              <a:rPr lang="en-US" dirty="0"/>
              <a:t>. To enter the system a </a:t>
            </a:r>
            <a:r>
              <a:rPr lang="en-US" b="1" dirty="0"/>
              <a:t>sign in form </a:t>
            </a:r>
            <a:r>
              <a:rPr lang="en-US" dirty="0"/>
              <a:t>will appear where </a:t>
            </a:r>
            <a:r>
              <a:rPr lang="en-US" b="1" dirty="0"/>
              <a:t>username </a:t>
            </a:r>
            <a:r>
              <a:rPr lang="en-US" dirty="0"/>
              <a:t>and </a:t>
            </a:r>
            <a:r>
              <a:rPr lang="en-US" b="1" dirty="0"/>
              <a:t>Password </a:t>
            </a:r>
            <a:r>
              <a:rPr lang="en-US" dirty="0"/>
              <a:t>for both Admins and for the Customers will have to be entered to log into the system and then this will check the </a:t>
            </a:r>
            <a:r>
              <a:rPr lang="en-US" b="1" dirty="0"/>
              <a:t>Type</a:t>
            </a:r>
            <a:r>
              <a:rPr lang="en-US" dirty="0"/>
              <a:t> of that user. According to type the System is </a:t>
            </a:r>
            <a:r>
              <a:rPr lang="en-US" dirty="0" smtClean="0"/>
              <a:t>loaded. After </a:t>
            </a:r>
            <a:r>
              <a:rPr lang="en-US" dirty="0"/>
              <a:t>sign in customers enters into his profile. One can check the fare structure and book a </a:t>
            </a:r>
            <a:r>
              <a:rPr lang="en-US" dirty="0" smtClean="0"/>
              <a:t>ride. After </a:t>
            </a:r>
            <a:r>
              <a:rPr lang="en-US" dirty="0"/>
              <a:t>sign in admin can enter into his profile. Admin can view the Vehicle list, Driver List and Route List. Admin can also update/modify/add the details of Vehicle, Driver and </a:t>
            </a:r>
            <a:r>
              <a:rPr lang="en-US" dirty="0" smtClean="0"/>
              <a:t>Route. New </a:t>
            </a:r>
            <a:r>
              <a:rPr lang="en-US" dirty="0"/>
              <a:t>users must have to register before sign </a:t>
            </a:r>
            <a:r>
              <a:rPr lang="en-US" dirty="0" smtClean="0"/>
              <a:t>in. Every </a:t>
            </a:r>
            <a:r>
              <a:rPr lang="en-US" dirty="0"/>
              <a:t>stage data is stored in the database. This is why the system is very easy to use and every user can accept the system by thinking its utility in present and by applying the idea of Spiral Model the system can be developed with more features in future.</a:t>
            </a:r>
          </a:p>
          <a:p>
            <a:pPr marL="137160" indent="0">
              <a:buNone/>
            </a:pPr>
            <a:endParaRPr lang="en-US" dirty="0"/>
          </a:p>
        </p:txBody>
      </p:sp>
    </p:spTree>
    <p:extLst>
      <p:ext uri="{BB962C8B-B14F-4D97-AF65-F5344CB8AC3E}">
        <p14:creationId xmlns:p14="http://schemas.microsoft.com/office/powerpoint/2010/main" val="69342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effectLst/>
              </a:rPr>
              <a:t>Tools/Platform Requirement </a:t>
            </a:r>
            <a:endParaRPr lang="en-US" dirty="0">
              <a:solidFill>
                <a:schemeClr val="bg1"/>
              </a:solidFill>
            </a:endParaRPr>
          </a:p>
        </p:txBody>
      </p:sp>
      <p:sp>
        <p:nvSpPr>
          <p:cNvPr id="3" name="Content Placeholder 2"/>
          <p:cNvSpPr>
            <a:spLocks noGrp="1"/>
          </p:cNvSpPr>
          <p:nvPr>
            <p:ph idx="1"/>
          </p:nvPr>
        </p:nvSpPr>
        <p:spPr/>
        <p:txBody>
          <a:bodyPr/>
          <a:lstStyle/>
          <a:p>
            <a:pPr marL="137160" indent="0">
              <a:buNone/>
            </a:pPr>
            <a:r>
              <a:rPr lang="en-US" b="1" u="sng" dirty="0" smtClean="0"/>
              <a:t>Tools</a:t>
            </a:r>
            <a:endParaRPr lang="en-US" u="sng" dirty="0"/>
          </a:p>
          <a:p>
            <a:pPr lvl="0"/>
            <a:r>
              <a:rPr lang="en-US" dirty="0"/>
              <a:t>Adobe  Dreamweaver CS6</a:t>
            </a:r>
          </a:p>
          <a:p>
            <a:pPr lvl="0"/>
            <a:r>
              <a:rPr lang="en-US" dirty="0"/>
              <a:t>WAMP Package</a:t>
            </a:r>
          </a:p>
          <a:p>
            <a:pPr lvl="0"/>
            <a:r>
              <a:rPr lang="en-US" dirty="0" err="1"/>
              <a:t>Ms</a:t>
            </a:r>
            <a:r>
              <a:rPr lang="en-US" dirty="0"/>
              <a:t>-Office</a:t>
            </a:r>
          </a:p>
          <a:p>
            <a:pPr lvl="0"/>
            <a:r>
              <a:rPr lang="en-US" dirty="0" err="1"/>
              <a:t>Dia</a:t>
            </a:r>
            <a:r>
              <a:rPr lang="en-US" dirty="0"/>
              <a:t> </a:t>
            </a:r>
            <a:r>
              <a:rPr lang="en-US" dirty="0" smtClean="0"/>
              <a:t>tools</a:t>
            </a:r>
          </a:p>
          <a:p>
            <a:pPr marL="137160" lvl="0" indent="0">
              <a:buNone/>
            </a:pPr>
            <a:endParaRPr lang="en-US" dirty="0"/>
          </a:p>
          <a:p>
            <a:pPr marL="137160" indent="0">
              <a:buNone/>
            </a:pPr>
            <a:r>
              <a:rPr lang="en-US" b="1" u="sng" dirty="0"/>
              <a:t>Platform</a:t>
            </a:r>
            <a:endParaRPr lang="en-US" u="sng" dirty="0"/>
          </a:p>
          <a:p>
            <a:pPr lvl="0"/>
            <a:r>
              <a:rPr lang="en-US" dirty="0"/>
              <a:t>Microsoft Windows </a:t>
            </a:r>
            <a:r>
              <a:rPr lang="en-US" dirty="0" smtClean="0"/>
              <a:t>7/8.1/10</a:t>
            </a:r>
            <a:endParaRPr lang="en-US" dirty="0"/>
          </a:p>
          <a:p>
            <a:pPr marL="137160" indent="0">
              <a:buNone/>
            </a:pPr>
            <a:endParaRPr lang="en-US" dirty="0"/>
          </a:p>
        </p:txBody>
      </p:sp>
    </p:spTree>
    <p:extLst>
      <p:ext uri="{BB962C8B-B14F-4D97-AF65-F5344CB8AC3E}">
        <p14:creationId xmlns:p14="http://schemas.microsoft.com/office/powerpoint/2010/main" val="810684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effectLst/>
              </a:rPr>
              <a:t>Schema/Database Design </a:t>
            </a:r>
            <a:endParaRPr lang="en-US" dirty="0">
              <a:solidFill>
                <a:schemeClr val="bg1"/>
              </a:solidFill>
            </a:endParaRPr>
          </a:p>
        </p:txBody>
      </p:sp>
      <p:sp>
        <p:nvSpPr>
          <p:cNvPr id="3" name="Content Placeholder 2"/>
          <p:cNvSpPr>
            <a:spLocks noGrp="1"/>
          </p:cNvSpPr>
          <p:nvPr>
            <p:ph idx="1"/>
          </p:nvPr>
        </p:nvSpPr>
        <p:spPr/>
        <p:txBody>
          <a:bodyPr>
            <a:normAutofit fontScale="62500" lnSpcReduction="20000"/>
          </a:bodyPr>
          <a:lstStyle/>
          <a:p>
            <a:pPr marL="137160" indent="0">
              <a:buNone/>
            </a:pPr>
            <a:r>
              <a:rPr lang="en-US" b="1" dirty="0"/>
              <a:t>1. Table: USERPROFILE</a:t>
            </a:r>
          </a:p>
          <a:p>
            <a:r>
              <a:rPr lang="en-US" dirty="0"/>
              <a:t>This table contains User specific details entered during User Registration. </a:t>
            </a:r>
          </a:p>
          <a:p>
            <a:pPr marL="137160" indent="0">
              <a:buNone/>
            </a:pPr>
            <a:r>
              <a:rPr lang="en-US" b="1" dirty="0"/>
              <a:t>2. Table: VEHICLE</a:t>
            </a:r>
          </a:p>
          <a:p>
            <a:r>
              <a:rPr lang="en-US" dirty="0"/>
              <a:t>This table contains Vehicle specific information.  </a:t>
            </a:r>
          </a:p>
          <a:p>
            <a:pPr marL="137160" indent="0">
              <a:buNone/>
            </a:pPr>
            <a:r>
              <a:rPr lang="en-US" b="1" dirty="0"/>
              <a:t>3. Table: DRIVER</a:t>
            </a:r>
          </a:p>
          <a:p>
            <a:r>
              <a:rPr lang="en-US" dirty="0"/>
              <a:t>This table contains Driver details like Name, address &amp; License number etc. </a:t>
            </a:r>
          </a:p>
          <a:p>
            <a:pPr marL="137160" lvl="0" indent="0">
              <a:buNone/>
            </a:pPr>
            <a:r>
              <a:rPr lang="en-US" b="1" dirty="0" smtClean="0"/>
              <a:t>4. Table</a:t>
            </a:r>
            <a:r>
              <a:rPr lang="en-US" b="1" dirty="0"/>
              <a:t>: ROUTE</a:t>
            </a:r>
          </a:p>
          <a:p>
            <a:r>
              <a:rPr lang="en-US" dirty="0"/>
              <a:t> This table contains Route details like source, destination &amp; distance etc</a:t>
            </a:r>
            <a:r>
              <a:rPr lang="en-US" dirty="0" smtClean="0"/>
              <a:t>.</a:t>
            </a:r>
          </a:p>
          <a:p>
            <a:pPr marL="137160" lvl="0" indent="0">
              <a:buNone/>
            </a:pPr>
            <a:r>
              <a:rPr lang="en-US" b="1" dirty="0" smtClean="0"/>
              <a:t>5. Table</a:t>
            </a:r>
            <a:r>
              <a:rPr lang="en-US" b="1" dirty="0"/>
              <a:t>: CONTACT</a:t>
            </a:r>
          </a:p>
          <a:p>
            <a:r>
              <a:rPr lang="en-US" dirty="0"/>
              <a:t> This table contains Contact details like name, email &amp; message etc</a:t>
            </a:r>
            <a:r>
              <a:rPr lang="en-US" dirty="0" smtClean="0"/>
              <a:t>.</a:t>
            </a:r>
          </a:p>
          <a:p>
            <a:pPr marL="137160" lvl="0" indent="0">
              <a:buNone/>
            </a:pPr>
            <a:r>
              <a:rPr lang="en-US" b="1" dirty="0" smtClean="0"/>
              <a:t>6. Table</a:t>
            </a:r>
            <a:r>
              <a:rPr lang="en-US" b="1" dirty="0"/>
              <a:t>: ADMIN</a:t>
            </a:r>
          </a:p>
          <a:p>
            <a:r>
              <a:rPr lang="en-US" dirty="0"/>
              <a:t> This table contains Admin details like email &amp; password etc.</a:t>
            </a:r>
          </a:p>
          <a:p>
            <a:pPr marL="137160" indent="0">
              <a:buNone/>
            </a:pPr>
            <a:r>
              <a:rPr lang="en-US" b="1" dirty="0" smtClean="0"/>
              <a:t>7. </a:t>
            </a:r>
            <a:r>
              <a:rPr lang="en-US" b="1" dirty="0"/>
              <a:t>Table: BOOKING</a:t>
            </a:r>
          </a:p>
          <a:p>
            <a:r>
              <a:rPr lang="en-US" dirty="0"/>
              <a:t>This table contains Booking details like </a:t>
            </a:r>
            <a:r>
              <a:rPr lang="en-US" dirty="0" err="1"/>
              <a:t>BookingId</a:t>
            </a:r>
            <a:r>
              <a:rPr lang="en-US" dirty="0"/>
              <a:t>, </a:t>
            </a:r>
            <a:r>
              <a:rPr lang="en-US" dirty="0" err="1"/>
              <a:t>VehicleId</a:t>
            </a:r>
            <a:r>
              <a:rPr lang="en-US" dirty="0"/>
              <a:t>, </a:t>
            </a:r>
            <a:r>
              <a:rPr lang="en-US" dirty="0" err="1"/>
              <a:t>DriverId</a:t>
            </a:r>
            <a:r>
              <a:rPr lang="en-US" dirty="0"/>
              <a:t>, </a:t>
            </a:r>
            <a:r>
              <a:rPr lang="en-US" dirty="0" err="1"/>
              <a:t>Totalpayment</a:t>
            </a:r>
            <a:r>
              <a:rPr lang="en-US" dirty="0"/>
              <a:t>, </a:t>
            </a:r>
            <a:r>
              <a:rPr lang="en-US" dirty="0" err="1"/>
              <a:t>RouteId</a:t>
            </a:r>
            <a:r>
              <a:rPr lang="en-US" dirty="0"/>
              <a:t>, Status etc. </a:t>
            </a:r>
          </a:p>
          <a:p>
            <a:pPr marL="137160" indent="0">
              <a:buNone/>
            </a:pPr>
            <a:r>
              <a:rPr lang="en-US" dirty="0"/>
              <a:t> </a:t>
            </a:r>
          </a:p>
          <a:p>
            <a:endParaRPr lang="en-US" dirty="0"/>
          </a:p>
          <a:p>
            <a:endParaRPr lang="en-US" dirty="0"/>
          </a:p>
          <a:p>
            <a:pPr marL="137160" indent="0">
              <a:buNone/>
            </a:pPr>
            <a:endParaRPr lang="en-US" dirty="0"/>
          </a:p>
        </p:txBody>
      </p:sp>
    </p:spTree>
    <p:extLst>
      <p:ext uri="{BB962C8B-B14F-4D97-AF65-F5344CB8AC3E}">
        <p14:creationId xmlns:p14="http://schemas.microsoft.com/office/powerpoint/2010/main" val="2609358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effectLst/>
              </a:rPr>
              <a:t>User Interface Design</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41013"/>
            <a:ext cx="8229600" cy="4626898"/>
          </a:xfrm>
        </p:spPr>
      </p:pic>
    </p:spTree>
    <p:extLst>
      <p:ext uri="{BB962C8B-B14F-4D97-AF65-F5344CB8AC3E}">
        <p14:creationId xmlns:p14="http://schemas.microsoft.com/office/powerpoint/2010/main" val="3548548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Login/sign up</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41013"/>
            <a:ext cx="7772400" cy="4626898"/>
          </a:xfrm>
        </p:spPr>
      </p:pic>
    </p:spTree>
    <p:extLst>
      <p:ext uri="{BB962C8B-B14F-4D97-AF65-F5344CB8AC3E}">
        <p14:creationId xmlns:p14="http://schemas.microsoft.com/office/powerpoint/2010/main" val="678891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After Login</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641013"/>
            <a:ext cx="8001000" cy="4626898"/>
          </a:xfrm>
        </p:spPr>
      </p:pic>
    </p:spTree>
    <p:extLst>
      <p:ext uri="{BB962C8B-B14F-4D97-AF65-F5344CB8AC3E}">
        <p14:creationId xmlns:p14="http://schemas.microsoft.com/office/powerpoint/2010/main" val="25972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Change Password</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43587"/>
            <a:ext cx="8229600" cy="4621751"/>
          </a:xfrm>
        </p:spPr>
      </p:pic>
    </p:spTree>
    <p:extLst>
      <p:ext uri="{BB962C8B-B14F-4D97-AF65-F5344CB8AC3E}">
        <p14:creationId xmlns:p14="http://schemas.microsoft.com/office/powerpoint/2010/main" val="8462113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182</TotalTime>
  <Words>347</Words>
  <Application>Microsoft Office PowerPoint</Application>
  <PresentationFormat>On-screen Show (4:3)</PresentationFormat>
  <Paragraphs>66</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Apex</vt:lpstr>
      <vt:lpstr>AUTOMATION OF TRAVEL AGENCY</vt:lpstr>
      <vt:lpstr>ABSTRACT</vt:lpstr>
      <vt:lpstr> Introduction and Objectives of the Project </vt:lpstr>
      <vt:lpstr>Tools/Platform Requirement </vt:lpstr>
      <vt:lpstr>Schema/Database Design </vt:lpstr>
      <vt:lpstr>User Interface Design</vt:lpstr>
      <vt:lpstr>Login/sign up</vt:lpstr>
      <vt:lpstr>After Login</vt:lpstr>
      <vt:lpstr>Change Password</vt:lpstr>
      <vt:lpstr>Contact Us</vt:lpstr>
      <vt:lpstr>Booking</vt:lpstr>
      <vt:lpstr>Admin Login</vt:lpstr>
      <vt:lpstr>Admin Dashboard</vt:lpstr>
      <vt:lpstr>User Management</vt:lpstr>
      <vt:lpstr>Vehicle Management</vt:lpstr>
      <vt:lpstr>Driver Management</vt:lpstr>
      <vt:lpstr>Route Management</vt:lpstr>
      <vt:lpstr>Log out</vt:lpstr>
      <vt:lpstr>After Log out</vt:lpstr>
      <vt:lpstr>Bibliography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OF TRAVEL AGENCY</dc:title>
  <dc:creator>Aritra</dc:creator>
  <cp:lastModifiedBy>Aritra</cp:lastModifiedBy>
  <cp:revision>9</cp:revision>
  <dcterms:created xsi:type="dcterms:W3CDTF">2018-01-09T14:12:26Z</dcterms:created>
  <dcterms:modified xsi:type="dcterms:W3CDTF">2018-01-09T17:14:56Z</dcterms:modified>
</cp:coreProperties>
</file>